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9118600" cy="68453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42" y="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6/21/2020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3000" y="2171700"/>
            <a:ext cx="4323299" cy="20005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CA" sz="43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Változó</a:t>
            </a:r>
            <a:r>
              <a:rPr lang="en-CA" sz="43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43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feszültség</a:t>
            </a:r>
            <a:r>
              <a:rPr lang="en-CA" sz="43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CA" sz="43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397" dirty="0" smtClean="0">
                <a:solidFill>
                  <a:srgbClr val="000000"/>
                </a:solidFill>
                <a:latin typeface="Times New Roman"/>
              </a:rPr>
            </a:br>
            <a:r>
              <a:rPr lang="hu-HU" sz="4397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CA" sz="43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váltakozó</a:t>
            </a:r>
            <a:r>
              <a:rPr lang="en-CA" sz="43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43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áram</a:t>
            </a:r>
            <a:endParaRPr lang="en-CA" sz="43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5200"/>
              </a:lnSpc>
            </a:pPr>
            <a:endParaRPr lang="en-CA" sz="4397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3221"/>
            <a:ext cx="9118600" cy="25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95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8800" y="838200"/>
            <a:ext cx="6019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Teljesítmény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1993900"/>
            <a:ext cx="835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Pillanatnyi teljesítmény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: a pillanatnyi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feszültség és áramerősség szorzata.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3086100"/>
            <a:ext cx="83566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Effektív teljesítmény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22500" y="3746500"/>
            <a:ext cx="8509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CA" sz="4941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P</a:t>
            </a:r>
          </a:p>
          <a:p>
            <a:pPr>
              <a:lnSpc>
                <a:spcPts val="5690"/>
              </a:lnSpc>
            </a:pPr>
            <a:endParaRPr lang="en-CA" sz="494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14600" y="4267200"/>
            <a:ext cx="5588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88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eff</a:t>
            </a:r>
          </a:p>
          <a:p>
            <a:pPr>
              <a:lnSpc>
                <a:spcPts val="2320"/>
              </a:lnSpc>
            </a:pPr>
            <a:endParaRPr lang="en-CA" sz="288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75000" y="3746500"/>
            <a:ext cx="1511632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  <a:tabLst>
                <a:tab pos="1498600" algn="l"/>
              </a:tabLst>
            </a:pPr>
            <a:r>
              <a:rPr lang="en-CA" sz="3804" dirty="0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CA" sz="3804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  <a:r>
              <a:rPr lang="hu-HU" sz="38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z="380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CA" sz="3804" dirty="0" smtClean="0">
                <a:solidFill>
                  <a:srgbClr val="000000"/>
                </a:solidFill>
                <a:latin typeface="Times New Roman"/>
                <a:cs typeface="Times New Roman"/>
              </a:rPr>
              <a:t>⋅ </a:t>
            </a:r>
            <a:r>
              <a:rPr lang="en-CA" sz="3804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</a:t>
            </a:r>
          </a:p>
          <a:p>
            <a:pPr>
              <a:lnSpc>
                <a:spcPts val="5690"/>
              </a:lnSpc>
            </a:pPr>
            <a:endParaRPr lang="en-CA" sz="4941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52168" y="4267200"/>
            <a:ext cx="10668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882" dirty="0" err="1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eff</a:t>
            </a:r>
            <a:endParaRPr lang="en-CA" sz="2882" dirty="0" smtClean="0">
              <a:solidFill>
                <a:srgbClr val="000000"/>
              </a:solidFill>
              <a:latin typeface="Times New Roman Italic"/>
              <a:cs typeface="Times New Roman Italic"/>
            </a:endParaRPr>
          </a:p>
          <a:p>
            <a:pPr>
              <a:lnSpc>
                <a:spcPts val="2320"/>
              </a:lnSpc>
            </a:pPr>
            <a:endParaRPr lang="en-CA" sz="2882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35364" y="3727450"/>
            <a:ext cx="32004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CA" sz="4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⋅ </a:t>
            </a:r>
            <a:r>
              <a:rPr lang="en-CA" sz="4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cosϕ</a:t>
            </a:r>
            <a:endParaRPr lang="en-CA" sz="4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5690"/>
              </a:lnSpc>
            </a:pPr>
            <a:endParaRPr lang="en-CA" sz="4941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86632" y="4254500"/>
            <a:ext cx="37973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88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eff</a:t>
            </a:r>
          </a:p>
          <a:p>
            <a:pPr>
              <a:lnSpc>
                <a:spcPts val="2320"/>
              </a:lnSpc>
            </a:pPr>
            <a:endParaRPr lang="en-CA" sz="288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9900" y="838200"/>
            <a:ext cx="73787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Váltakozó áram munkája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94100" y="3060700"/>
            <a:ext cx="1181100" cy="74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3505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W </a:t>
            </a:r>
            <a:r>
              <a:rPr lang="en-CA" sz="3505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CA" sz="3505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P</a:t>
            </a:r>
          </a:p>
          <a:p>
            <a:pPr>
              <a:lnSpc>
                <a:spcPts val="4025"/>
              </a:lnSpc>
            </a:pPr>
            <a:endParaRPr lang="en-CA" sz="32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699000" y="3416300"/>
            <a:ext cx="28539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hu-HU" sz="2044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</a:t>
            </a:r>
            <a:r>
              <a:rPr lang="en-CA" sz="2044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ff</a:t>
            </a:r>
            <a:endParaRPr lang="en-CA" sz="2044" dirty="0" smtClean="0">
              <a:solidFill>
                <a:srgbClr val="000000"/>
              </a:solidFill>
              <a:latin typeface="Times New Roman Italic"/>
              <a:cs typeface="Times New Roman Italic"/>
            </a:endParaRPr>
          </a:p>
          <a:p>
            <a:pPr>
              <a:lnSpc>
                <a:spcPts val="1640"/>
              </a:lnSpc>
            </a:pPr>
            <a:endParaRPr lang="en-CA" sz="204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02200" y="3060700"/>
            <a:ext cx="671370" cy="5129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699" dirty="0" smtClean="0">
                <a:solidFill>
                  <a:srgbClr val="000000"/>
                </a:solidFill>
                <a:latin typeface="Times New Roman"/>
                <a:cs typeface="Times New Roman"/>
              </a:rPr>
              <a:t>⋅</a:t>
            </a:r>
            <a:r>
              <a:rPr lang="hu-HU" sz="350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CA" sz="350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900" y="838200"/>
            <a:ext cx="77597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A váltakozó áram előállítása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2006600" y="495300"/>
            <a:ext cx="7112000" cy="154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00"/>
              </a:lnSpc>
              <a:tabLst>
                <a:tab pos="1054100" algn="l"/>
              </a:tabLst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A váltakozó feszültség</a:t>
            </a:r>
            <a:r>
              <a:rPr lang="en-CA" sz="43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397" smtClean="0">
                <a:solidFill>
                  <a:srgbClr val="000000"/>
                </a:solidFill>
                <a:latin typeface="Times New Roman"/>
              </a:rPr>
            </a:b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	tulajdonságai</a:t>
            </a:r>
          </a:p>
          <a:p>
            <a:pPr>
              <a:lnSpc>
                <a:spcPts val="520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1993900"/>
            <a:ext cx="835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• A váltakozó feszültség és áram pillanatnyi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értéke az időnek szinuszos függvénye.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48000" y="3289300"/>
            <a:ext cx="10160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315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 </a:t>
            </a:r>
            <a:r>
              <a:rPr lang="en-CA" sz="3150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CA" sz="315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89400" y="3619500"/>
            <a:ext cx="444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837" smtClean="0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</a:p>
          <a:p>
            <a:pPr>
              <a:lnSpc>
                <a:spcPts val="1480"/>
              </a:lnSpc>
            </a:pPr>
            <a:endParaRPr lang="en-CA" sz="183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84700" y="3289300"/>
            <a:ext cx="4419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"/>
                <a:cs typeface="Times New Roman"/>
              </a:rPr>
              <a:t>⋅sinω</a:t>
            </a:r>
            <a:r>
              <a:rPr lang="en-CA" sz="292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t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60700" y="4152900"/>
            <a:ext cx="6731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"/>
                <a:cs typeface="Times New Roman"/>
              </a:rPr>
              <a:t>ω=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97300" y="3898900"/>
            <a:ext cx="4826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"/>
                <a:cs typeface="Times New Roman"/>
              </a:rPr>
              <a:t>2π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73500" y="4457700"/>
            <a:ext cx="4064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T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81500" y="4152900"/>
            <a:ext cx="46355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"/>
                <a:cs typeface="Times New Roman"/>
              </a:rPr>
              <a:t>=2π</a:t>
            </a:r>
            <a:r>
              <a:rPr lang="en-CA" sz="292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f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98800" y="4965700"/>
            <a:ext cx="7493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 </a:t>
            </a:r>
            <a:r>
              <a:rPr lang="en-CA" sz="2929" smtClean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lang="en-CA" sz="292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60800" y="5295900"/>
            <a:ext cx="444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837" smtClean="0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</a:p>
          <a:p>
            <a:pPr>
              <a:lnSpc>
                <a:spcPts val="1480"/>
              </a:lnSpc>
            </a:pPr>
            <a:endParaRPr lang="en-CA" sz="183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56100" y="4965700"/>
            <a:ext cx="46482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2929" smtClean="0">
                <a:solidFill>
                  <a:srgbClr val="000000"/>
                </a:solidFill>
                <a:latin typeface="Times New Roman"/>
                <a:cs typeface="Times New Roman"/>
              </a:rPr>
              <a:t>⋅sinω</a:t>
            </a:r>
            <a:r>
              <a:rPr lang="en-CA" sz="292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t</a:t>
            </a:r>
          </a:p>
          <a:p>
            <a:pPr>
              <a:lnSpc>
                <a:spcPts val="362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524000" y="838200"/>
            <a:ext cx="75946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Effektív feszültség és áram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2006600"/>
            <a:ext cx="83566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• Fontos szerepet játszik a váltakozó áram hőhatása.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A váltakozó áram hőhatás szempontjából vett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átlagos értékét effektív értéknek nevezzük.</a:t>
            </a:r>
          </a:p>
          <a:p>
            <a:pPr>
              <a:lnSpc>
                <a:spcPts val="335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3378200"/>
            <a:ext cx="83566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• Az effektív érték egy olyan egyenfeszültséggel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egyenlő,amelynek hőhatása ugyanazon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fogyasztón, ugyanannyi idő alatt megegyezik a</a:t>
            </a:r>
            <a:r>
              <a:rPr lang="en-CA" sz="28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2" smtClean="0">
                <a:solidFill>
                  <a:srgbClr val="000000"/>
                </a:solidFill>
                <a:latin typeface="Times New Roman"/>
              </a:rPr>
            </a:br>
            <a:r>
              <a:rPr lang="en-CA" sz="2802" smtClean="0">
                <a:solidFill>
                  <a:srgbClr val="000000"/>
                </a:solidFill>
                <a:latin typeface="Times New Roman"/>
                <a:cs typeface="Times New Roman"/>
              </a:rPr>
              <a:t>váltakozó áram hőhatásával.</a:t>
            </a:r>
          </a:p>
          <a:p>
            <a:pPr>
              <a:lnSpc>
                <a:spcPts val="336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784600" y="5168900"/>
            <a:ext cx="24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3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</a:p>
          <a:p>
            <a:pPr>
              <a:lnSpc>
                <a:spcPts val="2815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71800" y="5486400"/>
            <a:ext cx="1054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571500" algn="l"/>
              </a:tabLst>
            </a:pPr>
            <a:r>
              <a:rPr lang="en-CA" sz="2315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  <a:r>
              <a:rPr lang="en-CA" sz="135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eff</a:t>
            </a:r>
            <a:r>
              <a:rPr lang="en-CA" sz="2437" smtClean="0">
                <a:solidFill>
                  <a:srgbClr val="000000"/>
                </a:solidFill>
                <a:latin typeface="Times New Roman"/>
                <a:cs typeface="Times New Roman"/>
              </a:rPr>
              <a:t>	=</a:t>
            </a:r>
          </a:p>
          <a:p>
            <a:pPr>
              <a:lnSpc>
                <a:spcPts val="1640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38600" y="5372100"/>
            <a:ext cx="1003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21" smtClean="0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</a:p>
          <a:p>
            <a:pPr>
              <a:lnSpc>
                <a:spcPts val="1610"/>
              </a:lnSpc>
            </a:pPr>
            <a:endParaRPr lang="en-CA" sz="142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40300" y="5448300"/>
            <a:ext cx="101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243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</a:t>
            </a:r>
          </a:p>
          <a:p>
            <a:pPr>
              <a:lnSpc>
                <a:spcPts val="1960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14800" y="5702300"/>
            <a:ext cx="927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243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2065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64200" y="5168900"/>
            <a:ext cx="101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3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</a:t>
            </a:r>
          </a:p>
          <a:p>
            <a:pPr>
              <a:lnSpc>
                <a:spcPts val="2815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67300" y="5524500"/>
            <a:ext cx="698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317500" algn="l"/>
              </a:tabLst>
            </a:pPr>
            <a:r>
              <a:rPr lang="en-CA" sz="1421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eff</a:t>
            </a:r>
            <a:r>
              <a:rPr lang="en-CA" sz="2437" smtClean="0">
                <a:solidFill>
                  <a:srgbClr val="000000"/>
                </a:solidFill>
                <a:latin typeface="Times New Roman"/>
                <a:cs typeface="Times New Roman"/>
              </a:rPr>
              <a:t>	=</a:t>
            </a:r>
          </a:p>
          <a:p>
            <a:pPr>
              <a:lnSpc>
                <a:spcPts val="2015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91200" y="5372100"/>
            <a:ext cx="322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21" smtClean="0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</a:p>
          <a:p>
            <a:pPr>
              <a:lnSpc>
                <a:spcPts val="1610"/>
              </a:lnSpc>
            </a:pPr>
            <a:endParaRPr lang="en-CA" sz="1421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18200" y="5626100"/>
            <a:ext cx="3098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3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2815"/>
              </a:lnSpc>
            </a:pPr>
            <a:endParaRPr lang="en-CA" sz="243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228" y="0"/>
            <a:ext cx="9118600" cy="68453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244600" y="495300"/>
            <a:ext cx="7874000" cy="154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00"/>
              </a:lnSpc>
              <a:tabLst>
                <a:tab pos="1689100" algn="l"/>
              </a:tabLst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Ellenállások váltakozó áramú</a:t>
            </a:r>
            <a:r>
              <a:rPr lang="en-CA" sz="43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397" smtClean="0">
                <a:solidFill>
                  <a:srgbClr val="000000"/>
                </a:solidFill>
                <a:latin typeface="Times New Roman"/>
              </a:rPr>
            </a:b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	áramkörökben</a:t>
            </a:r>
          </a:p>
          <a:p>
            <a:pPr>
              <a:lnSpc>
                <a:spcPts val="520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2019300"/>
            <a:ext cx="522899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 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Ohm</a:t>
            </a:r>
            <a:r>
              <a:rPr lang="hu-HU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törvény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átfogalmazása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368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04900" y="2578100"/>
            <a:ext cx="80137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Az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eredő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ellenállást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itt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az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impedancia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kifejezéssel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1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helyettesítjük</a:t>
            </a:r>
            <a:r>
              <a:rPr lang="en-CA" sz="3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3900"/>
              </a:lnSpc>
            </a:pPr>
            <a:endParaRPr lang="en-CA" sz="31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6600" y="3898900"/>
            <a:ext cx="732780" cy="105157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596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</a:p>
          <a:p>
            <a:pPr>
              <a:lnSpc>
                <a:spcPts val="4140"/>
              </a:lnSpc>
            </a:pPr>
            <a:endParaRPr lang="en-CA" sz="359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14900" y="4214738"/>
            <a:ext cx="4203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0"/>
              </a:lnSpc>
            </a:pPr>
            <a:r>
              <a:rPr lang="en-CA" sz="20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eff</a:t>
            </a:r>
          </a:p>
          <a:p>
            <a:pPr>
              <a:lnSpc>
                <a:spcPts val="1890"/>
              </a:lnSpc>
            </a:pPr>
            <a:endParaRPr lang="en-CA" sz="20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51188" y="4358754"/>
            <a:ext cx="9779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en-CA" sz="3596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Z</a:t>
            </a:r>
            <a:r>
              <a:rPr lang="en-CA" sz="3596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</a:p>
          <a:p>
            <a:pPr>
              <a:lnSpc>
                <a:spcPts val="3240"/>
              </a:lnSpc>
            </a:pPr>
            <a:endParaRPr lang="en-CA" sz="3596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59300" y="4646786"/>
            <a:ext cx="4699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en-CA" sz="3596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</a:t>
            </a:r>
          </a:p>
          <a:p>
            <a:pPr>
              <a:lnSpc>
                <a:spcPts val="3240"/>
              </a:lnSpc>
            </a:pPr>
            <a:endParaRPr lang="en-CA" sz="3596" dirty="0" smtClean="0">
              <a:solidFill>
                <a:srgbClr val="000000"/>
              </a:solidFill>
              <a:latin typeface="Times New Roman Italic"/>
              <a:cs typeface="Times New Roman Ital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51400" y="4940300"/>
            <a:ext cx="4267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90"/>
              </a:lnSpc>
            </a:pPr>
            <a:r>
              <a:rPr lang="en-CA" sz="20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eff</a:t>
            </a:r>
          </a:p>
          <a:p>
            <a:pPr>
              <a:lnSpc>
                <a:spcPts val="1890"/>
              </a:lnSpc>
            </a:pPr>
            <a:endParaRPr lang="en-CA" sz="2097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zövegdoboz 10"/>
              <p:cNvSpPr txBox="1"/>
              <p:nvPr/>
            </p:nvSpPr>
            <p:spPr>
              <a:xfrm>
                <a:off x="1244600" y="5321300"/>
                <a:ext cx="2340064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Ohm törvénye :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/>
                      </a:rPr>
                      <m:t>𝑅</m:t>
                    </m:r>
                    <m:r>
                      <a:rPr lang="hu-HU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hu-HU" sz="2000" b="0" i="1" smtClean="0">
                            <a:latin typeface="Cambria Math"/>
                          </a:rPr>
                          <m:t>𝐼</m:t>
                        </m:r>
                      </m:den>
                    </m:f>
                  </m:oMath>
                </a14:m>
                <a:endParaRPr lang="hu-HU" sz="2000" dirty="0"/>
              </a:p>
            </p:txBody>
          </p:sp>
        </mc:Choice>
        <mc:Fallback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5321300"/>
                <a:ext cx="2340064" cy="5277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83" b="-58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9300" y="838200"/>
            <a:ext cx="58293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RLC körök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1993900"/>
            <a:ext cx="835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• RLC körök alatt olyan váltakozó áramú kört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értünk, ahol az áramkörben sorba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04900" y="2971800"/>
            <a:ext cx="80137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kapcsolunk ellenállást, tekercset és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kondenzátort.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4051300"/>
            <a:ext cx="83566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• Váltakozó áramú körben az önindukciónak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is van áramerősséget csökkentő hatása, amit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induktív ellenállásnak</a:t>
            </a: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 nevezünk.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24500" y="5575300"/>
            <a:ext cx="4191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CA" sz="470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</a:p>
          <a:p>
            <a:pPr>
              <a:lnSpc>
                <a:spcPts val="5405"/>
              </a:lnSpc>
            </a:pPr>
            <a:endParaRPr lang="en-CA" sz="470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81700" y="6070600"/>
            <a:ext cx="292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274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L</a:t>
            </a:r>
          </a:p>
          <a:p>
            <a:pPr>
              <a:lnSpc>
                <a:spcPts val="2200"/>
              </a:lnSpc>
            </a:pPr>
            <a:endParaRPr lang="en-CA" sz="274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75400" y="5575300"/>
            <a:ext cx="26416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CA" sz="4709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CA" sz="4709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L</a:t>
            </a:r>
            <a:r>
              <a:rPr lang="en-CA" sz="4709" smtClean="0">
                <a:solidFill>
                  <a:srgbClr val="000000"/>
                </a:solidFill>
                <a:latin typeface="Times New Roman"/>
                <a:cs typeface="Times New Roman"/>
              </a:rPr>
              <a:t>⋅ω</a:t>
            </a:r>
          </a:p>
          <a:p>
            <a:pPr>
              <a:lnSpc>
                <a:spcPts val="5405"/>
              </a:lnSpc>
            </a:pPr>
            <a:endParaRPr lang="en-CA" sz="470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00" y="495300"/>
            <a:ext cx="7950200" cy="154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00"/>
              </a:lnSpc>
              <a:tabLst>
                <a:tab pos="2667000" algn="l"/>
              </a:tabLst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Az áram késik a feszültséghez</a:t>
            </a:r>
            <a:r>
              <a:rPr lang="en-CA" sz="43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397" smtClean="0">
                <a:solidFill>
                  <a:srgbClr val="000000"/>
                </a:solidFill>
                <a:latin typeface="Times New Roman"/>
              </a:rPr>
            </a:b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	képest</a:t>
            </a:r>
          </a:p>
          <a:p>
            <a:pPr>
              <a:lnSpc>
                <a:spcPts val="520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6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336800" y="838200"/>
            <a:ext cx="6781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smtClean="0">
                <a:solidFill>
                  <a:srgbClr val="000000"/>
                </a:solidFill>
                <a:latin typeface="Times New Roman"/>
                <a:cs typeface="Times New Roman"/>
              </a:rPr>
              <a:t>Kapacitív ellenállás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1993900"/>
            <a:ext cx="835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• A kondenzátor áramcsökkentő hatását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000000"/>
                </a:solidFill>
                <a:latin typeface="Times New Roman"/>
                <a:cs typeface="Times New Roman"/>
              </a:rPr>
              <a:t>kapacitív ellenállásnak nevezzük: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57600" y="3619500"/>
            <a:ext cx="9525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456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  <a:r>
              <a:rPr lang="en-CA" sz="2015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C</a:t>
            </a:r>
            <a:r>
              <a:rPr lang="en-CA" sz="3456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>
              <a:lnSpc>
                <a:spcPts val="3965"/>
              </a:lnSpc>
            </a:pPr>
            <a:endParaRPr lang="en-CA" sz="345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76800" y="3340100"/>
            <a:ext cx="41402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456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3965"/>
              </a:lnSpc>
            </a:pPr>
            <a:endParaRPr lang="en-CA" sz="345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73600" y="3962400"/>
            <a:ext cx="43434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456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C</a:t>
            </a:r>
            <a:r>
              <a:rPr lang="en-CA" sz="3456" smtClean="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</a:p>
          <a:p>
            <a:pPr>
              <a:lnSpc>
                <a:spcPts val="3965"/>
              </a:lnSpc>
            </a:pPr>
            <a:endParaRPr lang="en-CA" sz="345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982"/>
            <a:ext cx="9118600" cy="68453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2044700" y="838200"/>
            <a:ext cx="70739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lang="en-CA" sz="43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körök</a:t>
            </a:r>
            <a:r>
              <a:rPr lang="en-CA" sz="43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439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jellemzése</a:t>
            </a:r>
            <a:endParaRPr lang="en-CA" sz="43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5060"/>
              </a:lnSpc>
            </a:pPr>
            <a:endParaRPr lang="en-CA" sz="439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49426" y="2451100"/>
            <a:ext cx="100989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  <a:r>
              <a:rPr lang="en-CA" sz="3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CA" sz="3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CA" sz="3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13200" y="2425700"/>
            <a:ext cx="165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83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2300"/>
              </a:lnSpc>
            </a:pPr>
            <a:endParaRPr lang="en-CA" sz="1983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87800" y="2730500"/>
            <a:ext cx="190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83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R</a:t>
            </a:r>
          </a:p>
          <a:p>
            <a:pPr>
              <a:lnSpc>
                <a:spcPts val="2300"/>
              </a:lnSpc>
            </a:pPr>
            <a:endParaRPr lang="en-CA" sz="198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46800" y="2400300"/>
            <a:ext cx="2730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83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2300"/>
              </a:lnSpc>
            </a:pPr>
            <a:endParaRPr lang="en-CA" sz="1983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67200" y="2552700"/>
            <a:ext cx="1840247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1879600" algn="l"/>
              </a:tabLst>
            </a:pPr>
            <a:r>
              <a:rPr lang="en-CA" sz="3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lang="en-CA" sz="3877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CA" sz="3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  <a:r>
              <a:rPr lang="en-CA" sz="1983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L</a:t>
            </a:r>
            <a:r>
              <a:rPr lang="en-CA" sz="3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en-CA" sz="3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U</a:t>
            </a:r>
            <a:r>
              <a:rPr lang="hu-HU" sz="38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hu-HU" sz="387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3877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2920"/>
              </a:lnSpc>
            </a:pPr>
            <a:endParaRPr lang="en-CA" sz="3877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52070" y="2819400"/>
            <a:ext cx="3111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983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C</a:t>
            </a:r>
          </a:p>
          <a:p>
            <a:pPr>
              <a:lnSpc>
                <a:spcPts val="1600"/>
              </a:lnSpc>
            </a:pPr>
            <a:endParaRPr lang="en-CA" sz="198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15022" y="3255714"/>
            <a:ext cx="1065997" cy="8556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2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Z</a:t>
            </a:r>
            <a:r>
              <a:rPr lang="hu-HU" sz="32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CA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CA" sz="32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R</a:t>
            </a:r>
            <a:r>
              <a:rPr lang="hu-HU" sz="3200" baseline="300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2</a:t>
            </a:r>
            <a:endParaRPr lang="en-CA" sz="3200" baseline="30000" dirty="0" smtClean="0">
              <a:solidFill>
                <a:srgbClr val="000000"/>
              </a:solidFill>
              <a:latin typeface="Times New Roman Italic"/>
              <a:cs typeface="Times New Roman Italic"/>
            </a:endParaRPr>
          </a:p>
          <a:p>
            <a:pPr>
              <a:lnSpc>
                <a:spcPts val="329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37000" y="3225800"/>
            <a:ext cx="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endParaRPr lang="en-CA" sz="1983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endParaRPr lang="en-CA" sz="1983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89400" y="3238500"/>
            <a:ext cx="1471237" cy="9005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93552">
              <a:lnSpc>
                <a:spcPts val="3500"/>
              </a:lnSpc>
            </a:pPr>
            <a:r>
              <a:rPr lang="en-CA" sz="3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lang="en-CA" sz="3877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CA" sz="3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  <a:r>
              <a:rPr lang="en-CA" sz="1983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L</a:t>
            </a:r>
            <a:r>
              <a:rPr lang="en-CA" sz="3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lang="en-CA" sz="3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  <a:r>
              <a:rPr lang="en-CA" sz="3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400" dirty="0" smtClean="0">
                <a:solidFill>
                  <a:srgbClr val="000000"/>
                </a:solidFill>
                <a:latin typeface="Times New Roman"/>
              </a:rPr>
            </a:b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60637" y="3456632"/>
            <a:ext cx="2159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83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C</a:t>
            </a:r>
          </a:p>
          <a:p>
            <a:pPr>
              <a:lnSpc>
                <a:spcPts val="2300"/>
              </a:lnSpc>
            </a:pPr>
            <a:endParaRPr lang="en-CA" sz="1983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36778" y="3200400"/>
            <a:ext cx="2730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983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800"/>
              </a:lnSpc>
            </a:pPr>
            <a:endParaRPr lang="en-CA" sz="1983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79070" y="3289300"/>
            <a:ext cx="28575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3877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3080"/>
              </a:lnSpc>
            </a:pPr>
            <a:endParaRPr lang="en-CA" sz="3877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08300" y="4285961"/>
            <a:ext cx="12700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323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cosϕ</a:t>
            </a:r>
            <a:r>
              <a:rPr lang="en-CA" sz="323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>
              <a:lnSpc>
                <a:spcPts val="306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83050" y="4578350"/>
            <a:ext cx="49403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323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Z</a:t>
            </a:r>
          </a:p>
          <a:p>
            <a:pPr>
              <a:lnSpc>
                <a:spcPts val="2720"/>
              </a:lnSpc>
            </a:pPr>
            <a:endParaRPr lang="en-CA" sz="3400" dirty="0">
              <a:solidFill>
                <a:srgbClr val="0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037810" y="396817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188</Words>
  <Application>Microsoft Office PowerPoint</Application>
  <PresentationFormat>Egyéni</PresentationFormat>
  <Paragraphs>76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A2E_Engine</dc:creator>
  <cp:lastModifiedBy>user</cp:lastModifiedBy>
  <cp:revision>4</cp:revision>
  <dcterms:created xsi:type="dcterms:W3CDTF">2012-05-01T08:17:02Z</dcterms:created>
  <dcterms:modified xsi:type="dcterms:W3CDTF">2020-06-21T15:25:40Z</dcterms:modified>
</cp:coreProperties>
</file>